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F66A4189-5366-4864-8E53-4A4F3E67D099}" type="datetimeFigureOut">
              <a:rPr lang="en-US" smtClean="0"/>
              <a:pPr/>
              <a:t>15.04.2019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20360F9C-A5CD-4806-B1FD-9A9978B69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/>
              <a:t>Pétervár mítosza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509120"/>
            <a:ext cx="3528392" cy="919336"/>
          </a:xfrm>
        </p:spPr>
        <p:txBody>
          <a:bodyPr>
            <a:normAutofit/>
          </a:bodyPr>
          <a:lstStyle/>
          <a:p>
            <a:pPr algn="r"/>
            <a:r>
              <a:rPr lang="hu-HU" sz="3600" dirty="0" smtClean="0"/>
              <a:t>A Város mint tér 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1799.jpg"/>
          <p:cNvPicPr>
            <a:picLocks noChangeAspect="1"/>
          </p:cNvPicPr>
          <p:nvPr/>
        </p:nvPicPr>
        <p:blipFill>
          <a:blip r:embed="rId2" cstate="print"/>
          <a:srcRect l="6985" t="3259" b="9633"/>
          <a:stretch>
            <a:fillRect/>
          </a:stretch>
        </p:blipFill>
        <p:spPr>
          <a:xfrm>
            <a:off x="265815" y="27000"/>
            <a:ext cx="8612370" cy="68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720080"/>
          </a:xfrm>
        </p:spPr>
        <p:txBody>
          <a:bodyPr/>
          <a:lstStyle/>
          <a:p>
            <a:pPr algn="ctr"/>
            <a:r>
              <a:rPr lang="en-US" dirty="0" smtClean="0"/>
              <a:t>Urbis – Orbis terrarum </a:t>
            </a:r>
            <a:r>
              <a:rPr lang="hu-HU" dirty="0" smtClean="0"/>
              <a:t>viszonylata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sz="2400" b="1" dirty="0" smtClean="0"/>
              <a:t>A város izomorf  az őt körülvevő országgal,  megtestesíti azt, az ország ideális  reprezentánsa (Róma-város – Róma-világ):</a:t>
            </a:r>
          </a:p>
          <a:p>
            <a:pPr marL="539750">
              <a:buFont typeface="Arial" pitchFamily="34" charset="0"/>
              <a:buChar char="•"/>
            </a:pPr>
            <a:r>
              <a:rPr lang="hu-HU" dirty="0" smtClean="0"/>
              <a:t>város–ország = templom–város – az univerzum modellje,</a:t>
            </a:r>
            <a:br>
              <a:rPr lang="hu-HU" dirty="0" smtClean="0"/>
            </a:br>
            <a:r>
              <a:rPr lang="hu-HU" dirty="0" smtClean="0"/>
              <a:t>a Föld „középpontja” (Jeruzsálem, Róma, Moszkva),</a:t>
            </a:r>
            <a:br>
              <a:rPr lang="hu-HU" dirty="0" smtClean="0"/>
            </a:br>
            <a:r>
              <a:rPr lang="hu-HU" dirty="0" smtClean="0"/>
              <a:t>az égi város képe = országának ereklye / szent helye</a:t>
            </a:r>
          </a:p>
          <a:p>
            <a:pPr marL="539750">
              <a:buFont typeface="Arial" pitchFamily="34" charset="0"/>
              <a:buChar char="•"/>
            </a:pPr>
            <a:r>
              <a:rPr lang="hu-HU" dirty="0" smtClean="0"/>
              <a:t>a koncentrikus szerkezetet bezártság, az őt körül vevő, (ellenségesként felfogott)  közegtől való elhatárolódás jellemzi</a:t>
            </a:r>
          </a:p>
          <a:p>
            <a:pPr marL="539750">
              <a:buFont typeface="Arial" pitchFamily="34" charset="0"/>
              <a:buChar char="•"/>
            </a:pPr>
            <a:r>
              <a:rPr lang="hu-HU" dirty="0" smtClean="0"/>
              <a:t>a szemiotikai térben a koncentrikusan elhelyezkedő város – hegyen (- eken) álló város =  ég és föld közti közvetítő szerep </a:t>
            </a:r>
            <a:r>
              <a:rPr lang="hu-HU" dirty="0" smtClean="0">
                <a:sym typeface="Wingdings"/>
              </a:rPr>
              <a:t> eredetmítoszok  (isteni beavatkozás) </a:t>
            </a:r>
            <a:r>
              <a:rPr lang="hu-HU" dirty="0" smtClean="0"/>
              <a:t>= „örökváros”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01.jpg"/>
          <p:cNvPicPr>
            <a:picLocks noChangeAspect="1"/>
          </p:cNvPicPr>
          <p:nvPr/>
        </p:nvPicPr>
        <p:blipFill>
          <a:blip r:embed="rId2" cstate="print"/>
          <a:srcRect t="8001" r="35239" b="17450"/>
          <a:stretch>
            <a:fillRect/>
          </a:stretch>
        </p:blipFill>
        <p:spPr>
          <a:xfrm>
            <a:off x="0" y="1458000"/>
            <a:ext cx="3383962" cy="5400000"/>
          </a:xfrm>
          <a:prstGeom prst="rect">
            <a:avLst/>
          </a:prstGeom>
        </p:spPr>
      </p:pic>
      <p:pic>
        <p:nvPicPr>
          <p:cNvPr id="5" name="Picture 4" descr="Москrussia004.jpg"/>
          <p:cNvPicPr>
            <a:picLocks noChangeAspect="1"/>
          </p:cNvPicPr>
          <p:nvPr/>
        </p:nvPicPr>
        <p:blipFill>
          <a:blip r:embed="rId3" cstate="print"/>
          <a:srcRect l="1176" t="2083" r="28738" b="1018"/>
          <a:stretch>
            <a:fillRect/>
          </a:stretch>
        </p:blipFill>
        <p:spPr>
          <a:xfrm>
            <a:off x="3395907" y="0"/>
            <a:ext cx="5748094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cow_1610_polish_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943" y="0"/>
            <a:ext cx="7966057" cy="5805264"/>
          </a:xfrm>
          <a:prstGeom prst="rect">
            <a:avLst/>
          </a:prstGeom>
        </p:spPr>
      </p:pic>
      <p:pic>
        <p:nvPicPr>
          <p:cNvPr id="8" name="Picture 7" descr="Kreml.jpg"/>
          <p:cNvPicPr>
            <a:picLocks noChangeAspect="1"/>
          </p:cNvPicPr>
          <p:nvPr/>
        </p:nvPicPr>
        <p:blipFill>
          <a:blip r:embed="rId3" cstate="print"/>
          <a:srcRect l="3590" t="5024" r="15759" b="3730"/>
          <a:stretch>
            <a:fillRect/>
          </a:stretch>
        </p:blipFill>
        <p:spPr>
          <a:xfrm>
            <a:off x="0" y="3933056"/>
            <a:ext cx="3347864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368660"/>
            <a:ext cx="8568952" cy="612068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u-HU" sz="2400" b="1" dirty="0" smtClean="0"/>
              <a:t>A város excentrikus az országhoz (Földhöz) képest – a határain túl helyezkedik</a:t>
            </a:r>
          </a:p>
          <a:p>
            <a:pPr marL="89376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politikai okai:  új földek elfoglalása = új koncentrikus főváros</a:t>
            </a:r>
          </a:p>
          <a:p>
            <a:pPr marL="89376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szemiotikai aspektus: a létező – nem létező, az újonnan keletkező város – egyedül valóban létező </a:t>
            </a:r>
            <a:r>
              <a:rPr lang="hu-HU" dirty="0" smtClean="0">
                <a:sym typeface="Wingdings"/>
              </a:rPr>
              <a:t> az értékelés jelentőségének növekedése: a jelenkori „saját” – negatív, </a:t>
            </a:r>
            <a:br>
              <a:rPr lang="hu-HU" dirty="0" smtClean="0">
                <a:sym typeface="Wingdings"/>
              </a:rPr>
            </a:br>
            <a:r>
              <a:rPr lang="hu-HU" dirty="0" smtClean="0">
                <a:sym typeface="Wingdings"/>
              </a:rPr>
              <a:t>az eljövendő „idegen” – pozitív,</a:t>
            </a:r>
          </a:p>
          <a:p>
            <a:pPr marL="89376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az excentrikus szerkezetet nyitottság, kulturális dialógusra való hajlam jellemzi,</a:t>
            </a:r>
          </a:p>
          <a:p>
            <a:pPr marL="893763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Az excentrikusan helyezkedő város – tengerparton / folyótorkolatnál (a civilizáció / a „kozmosz” szélén) áll </a:t>
            </a:r>
            <a:r>
              <a:rPr lang="hu-HU" dirty="0" smtClean="0">
                <a:sym typeface="Wingdings"/>
              </a:rPr>
              <a:t></a:t>
            </a:r>
            <a:br>
              <a:rPr lang="hu-HU" dirty="0" smtClean="0">
                <a:sym typeface="Wingdings"/>
              </a:rPr>
            </a:br>
            <a:r>
              <a:rPr lang="hu-HU" dirty="0" smtClean="0">
                <a:sym typeface="Wingdings"/>
              </a:rPr>
              <a:t>a természetes – ember alkotta (művi) ellentétpár  a Természettel való harcban létrehozott város</a:t>
            </a:r>
            <a:br>
              <a:rPr lang="hu-HU" dirty="0" smtClean="0">
                <a:sym typeface="Wingdings"/>
              </a:rPr>
            </a:br>
            <a:r>
              <a:rPr lang="hu-HU" dirty="0" smtClean="0">
                <a:sym typeface="Wingdings"/>
              </a:rPr>
              <a:t/>
            </a:r>
            <a:br>
              <a:rPr lang="hu-HU" dirty="0" smtClean="0">
                <a:sym typeface="Wingdings"/>
              </a:rPr>
            </a:br>
            <a:r>
              <a:rPr lang="hu-HU" dirty="0" smtClean="0">
                <a:sym typeface="Wingdings"/>
              </a:rPr>
              <a:t>a ráció győzelme		a természetes rend</a:t>
            </a:r>
            <a:br>
              <a:rPr lang="hu-HU" dirty="0" smtClean="0">
                <a:sym typeface="Wingdings"/>
              </a:rPr>
            </a:br>
            <a:r>
              <a:rPr lang="hu-HU" dirty="0" smtClean="0">
                <a:sym typeface="Wingdings"/>
              </a:rPr>
              <a:t>a természet erői felett		elferdítése</a:t>
            </a:r>
            <a:br>
              <a:rPr lang="hu-HU" dirty="0" smtClean="0">
                <a:sym typeface="Wingdings"/>
              </a:rPr>
            </a:br>
            <a:r>
              <a:rPr lang="hu-HU" dirty="0" smtClean="0">
                <a:sym typeface="Wingdings"/>
              </a:rPr>
              <a:t>eschatológiai mítoszok  (a város pusztulása, özönvíz, árvíz)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31840" y="5157192"/>
            <a:ext cx="936104" cy="28803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67944" y="5157192"/>
            <a:ext cx="1080120" cy="21602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Right Bracket 11"/>
          <p:cNvSpPr/>
          <p:nvPr/>
        </p:nvSpPr>
        <p:spPr>
          <a:xfrm>
            <a:off x="7380312" y="5445224"/>
            <a:ext cx="288032" cy="648072"/>
          </a:xfrm>
          <a:prstGeom prst="rightBracket">
            <a:avLst/>
          </a:prstGeom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76200" dist="25400" dir="13500000">
              <a:srgbClr val="000000">
                <a:alpha val="60000"/>
              </a:srgb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812360" y="5661248"/>
            <a:ext cx="504056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 XVII v - 1760.jpg"/>
          <p:cNvPicPr>
            <a:picLocks noChangeAspect="1"/>
          </p:cNvPicPr>
          <p:nvPr/>
        </p:nvPicPr>
        <p:blipFill>
          <a:blip r:embed="rId2" cstate="print"/>
          <a:srcRect l="4331" t="3485" r="2700" b="8974"/>
          <a:stretch>
            <a:fillRect/>
          </a:stretch>
        </p:blipFill>
        <p:spPr>
          <a:xfrm>
            <a:off x="18000" y="81001"/>
            <a:ext cx="9108000" cy="6633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Ostrov Kot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-68093"/>
            <a:ext cx="8244408" cy="5441309"/>
          </a:xfrm>
          <a:prstGeom prst="rect">
            <a:avLst/>
          </a:prstGeom>
        </p:spPr>
      </p:pic>
      <p:pic>
        <p:nvPicPr>
          <p:cNvPr id="3" name="Picture 2" descr="03 1709 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93592"/>
            <a:ext cx="4572000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vodnenie Nem gr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627750"/>
            <a:ext cx="9000000" cy="560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171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2718129"/>
          </a:xfrm>
          <a:prstGeom prst="rect">
            <a:avLst/>
          </a:prstGeom>
        </p:spPr>
      </p:pic>
      <p:pic>
        <p:nvPicPr>
          <p:cNvPr id="4" name="Picture 3" descr="04 1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2138694"/>
            <a:ext cx="5508104" cy="4719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1663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Jean-Baptiste Alexandre Le </a:t>
            </a:r>
            <a:r>
              <a:rPr lang="fr-FR" sz="1400" i="1" dirty="0" smtClean="0"/>
              <a:t>Blond (1717)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630932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Domenico </a:t>
            </a:r>
            <a:r>
              <a:rPr lang="it-IT" sz="1400" i="1" dirty="0" smtClean="0"/>
              <a:t>Trezzini (1715)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Moonlight</Template>
  <TotalTime>908</TotalTime>
  <Words>106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Georgia</vt:lpstr>
      <vt:lpstr>Wingdings</vt:lpstr>
      <vt:lpstr>Moonlight</vt:lpstr>
      <vt:lpstr>Pétervár mítosza</vt:lpstr>
      <vt:lpstr>Urbis – Orbis terrarum viszonylata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Pétervár mítosza</dc:title>
  <dc:creator>Szokolov Denise</dc:creator>
  <cp:lastModifiedBy>Denise Szokolov</cp:lastModifiedBy>
  <cp:revision>154</cp:revision>
  <dcterms:created xsi:type="dcterms:W3CDTF">2013-04-09T15:14:04Z</dcterms:created>
  <dcterms:modified xsi:type="dcterms:W3CDTF">2019-04-15T16:32:16Z</dcterms:modified>
</cp:coreProperties>
</file>